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29260800" cy="36576000"/>
  <p:notesSz cx="6858000" cy="9144000"/>
  <p:defaultTextStyle>
    <a:defPPr>
      <a:defRPr lang="en-US"/>
    </a:defPPr>
    <a:lvl1pPr marL="0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1pPr>
    <a:lvl2pPr marL="1536192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2pPr>
    <a:lvl3pPr marL="3072384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3pPr>
    <a:lvl4pPr marL="4608576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4pPr>
    <a:lvl5pPr marL="6144768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5pPr>
    <a:lvl6pPr marL="7680960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6pPr>
    <a:lvl7pPr marL="9217152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7pPr>
    <a:lvl8pPr marL="10753344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8pPr>
    <a:lvl9pPr marL="12289536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4343"/>
    <a:srgbClr val="4B3081"/>
    <a:srgbClr val="85754C"/>
    <a:srgbClr val="B7A5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434"/>
    <p:restoredTop sz="94643"/>
  </p:normalViewPr>
  <p:slideViewPr>
    <p:cSldViewPr snapToGrid="0" snapToObjects="1">
      <p:cViewPr>
        <p:scale>
          <a:sx n="44" d="100"/>
          <a:sy n="44" d="100"/>
        </p:scale>
        <p:origin x="504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E063F-828A-FE4C-A142-B187AB9A3D7C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93925" y="1143000"/>
            <a:ext cx="2470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50385D-221F-0D4D-8E87-16DE45B54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527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072384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1pPr>
    <a:lvl2pPr marL="1536192" algn="l" defTabSz="3072384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2pPr>
    <a:lvl3pPr marL="3072384" algn="l" defTabSz="3072384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3pPr>
    <a:lvl4pPr marL="4608576" algn="l" defTabSz="3072384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4pPr>
    <a:lvl5pPr marL="6144768" algn="l" defTabSz="3072384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5pPr>
    <a:lvl6pPr marL="7680960" algn="l" defTabSz="3072384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6pPr>
    <a:lvl7pPr marL="9217152" algn="l" defTabSz="3072384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7pPr>
    <a:lvl8pPr marL="10753344" algn="l" defTabSz="3072384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8pPr>
    <a:lvl9pPr marL="12289536" algn="l" defTabSz="3072384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50385D-221F-0D4D-8E87-16DE45B54D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372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4560" y="5985936"/>
            <a:ext cx="24871680" cy="12733868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19210872"/>
            <a:ext cx="21945600" cy="8830731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939762" y="1947337"/>
            <a:ext cx="6309360" cy="309964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11682" y="1947337"/>
            <a:ext cx="18562320" cy="309964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6442" y="9118611"/>
            <a:ext cx="25237440" cy="1521459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6442" y="24477144"/>
            <a:ext cx="25237440" cy="80009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11680" y="9736668"/>
            <a:ext cx="12435840" cy="23207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13280" y="9736668"/>
            <a:ext cx="12435840" cy="23207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491" y="1947344"/>
            <a:ext cx="25237440" cy="70696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494" y="8966204"/>
            <a:ext cx="12378688" cy="439419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15494" y="13360402"/>
            <a:ext cx="12378688" cy="19651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813283" y="8966204"/>
            <a:ext cx="12439651" cy="439419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813283" y="13360402"/>
            <a:ext cx="12439651" cy="196511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493" y="2438400"/>
            <a:ext cx="9437370" cy="853440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39651" y="5266275"/>
            <a:ext cx="14813280" cy="25992668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5493" y="10972803"/>
            <a:ext cx="9437370" cy="20328469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493" y="2438400"/>
            <a:ext cx="9437370" cy="853440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439651" y="5266275"/>
            <a:ext cx="14813280" cy="25992668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5493" y="10972803"/>
            <a:ext cx="9437370" cy="20328469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1680" y="1947344"/>
            <a:ext cx="2523744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1680" y="9736668"/>
            <a:ext cx="2523744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11680" y="33900542"/>
            <a:ext cx="658368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77A375-F7FB-9442-A062-269B62D71CD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92640" y="33900542"/>
            <a:ext cx="987552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665440" y="33900542"/>
            <a:ext cx="658368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54AB2-EE9C-AA47-9C5E-51B428158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23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3" Type="http://schemas.openxmlformats.org/officeDocument/2006/relationships/image" Target="../media/image11.tiff"/><Relationship Id="rId14" Type="http://schemas.openxmlformats.org/officeDocument/2006/relationships/image" Target="../media/image12.tiff"/><Relationship Id="rId15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974046"/>
            <a:ext cx="8949070" cy="11729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56124" y="34869607"/>
            <a:ext cx="5725993" cy="13818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19120" y="649764"/>
            <a:ext cx="2543819" cy="254381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110368" y="35191210"/>
            <a:ext cx="9984458" cy="73866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 algn="ctr"/>
            <a:r>
              <a:rPr lang="en-US" sz="2400" dirty="0">
                <a:latin typeface="Encode Sans Normal Light" charset="0"/>
                <a:ea typeface="Encode Sans Normal Light" charset="0"/>
                <a:cs typeface="Encode Sans Normal Light" charset="0"/>
              </a:rPr>
              <a:t>This work is supported in part by an NSF IGERT grant DGE-1258485</a:t>
            </a:r>
            <a:r>
              <a:rPr lang="en-US" sz="2400" dirty="0">
                <a:latin typeface="Encode Sans Normal Light" charset="0"/>
                <a:ea typeface="Encode Sans Normal Light" charset="0"/>
                <a:cs typeface="Encode Sans Normal Light" charset="0"/>
              </a:rPr>
              <a:t>.</a:t>
            </a:r>
            <a:endParaRPr lang="en-US" sz="2400" dirty="0">
              <a:latin typeface="Encode Sans Normal Light" charset="0"/>
              <a:ea typeface="Encode Sans Normal Light" charset="0"/>
              <a:cs typeface="Encode Sans Normal Light" charset="0"/>
            </a:endParaRPr>
          </a:p>
        </p:txBody>
      </p:sp>
      <p:sp>
        <p:nvSpPr>
          <p:cNvPr id="8" name="Text Box 402"/>
          <p:cNvSpPr txBox="1">
            <a:spLocks noChangeArrowheads="1"/>
          </p:cNvSpPr>
          <p:nvPr/>
        </p:nvSpPr>
        <p:spPr bwMode="auto">
          <a:xfrm>
            <a:off x="685801" y="619982"/>
            <a:ext cx="25211314" cy="1920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lvl1pPr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1pPr>
            <a:lvl2pPr marL="742950" indent="-285750"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2pPr>
            <a:lvl3pPr marL="1143000" indent="-228600"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3pPr>
            <a:lvl4pPr marL="1600200" indent="-228600"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4pPr>
            <a:lvl5pPr marL="2057400" indent="-228600"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en-US" altLang="en-US" sz="6600" b="0" dirty="0">
                <a:solidFill>
                  <a:srgbClr val="4B3081"/>
                </a:solidFill>
                <a:latin typeface="Encode Sans Normal ExtraBold" charset="0"/>
                <a:ea typeface="Encode Sans Normal ExtraBold" charset="0"/>
                <a:cs typeface="Encode Sans Normal ExtraBold" charset="0"/>
              </a:rPr>
              <a:t>Assessing Feature Importance in </a:t>
            </a:r>
            <a:r>
              <a:rPr lang="en-US" altLang="en-US" sz="6600" b="0" dirty="0" smtClean="0">
                <a:solidFill>
                  <a:srgbClr val="4B3081"/>
                </a:solidFill>
                <a:latin typeface="Encode Sans Normal ExtraBold" charset="0"/>
                <a:ea typeface="Encode Sans Normal ExtraBold" charset="0"/>
                <a:cs typeface="Encode Sans Normal ExtraBold" charset="0"/>
              </a:rPr>
              <a:t>Non-Linear Regression</a:t>
            </a:r>
            <a:r>
              <a:rPr lang="en-US" altLang="en-US" sz="6600" b="0" dirty="0">
                <a:solidFill>
                  <a:srgbClr val="4B3081"/>
                </a:solidFill>
                <a:latin typeface="Encode Sans Normal ExtraBold" charset="0"/>
                <a:ea typeface="Encode Sans Normal ExtraBold" charset="0"/>
                <a:cs typeface="Encode Sans Normal ExtraBold" charset="0"/>
              </a:rPr>
              <a:t>:</a:t>
            </a:r>
          </a:p>
          <a:p>
            <a:pPr algn="ctr">
              <a:lnSpc>
                <a:spcPct val="90000"/>
              </a:lnSpc>
            </a:pPr>
            <a:r>
              <a:rPr lang="en-US" altLang="en-US" sz="6600" b="0" dirty="0">
                <a:solidFill>
                  <a:srgbClr val="4B3081"/>
                </a:solidFill>
                <a:latin typeface="Encode Sans Normal ExtraBold" charset="0"/>
                <a:ea typeface="Encode Sans Normal ExtraBold" charset="0"/>
                <a:cs typeface="Encode Sans Normal ExtraBold" charset="0"/>
              </a:rPr>
              <a:t> An Ecology Perspective</a:t>
            </a:r>
            <a:endParaRPr lang="en-US" altLang="en-US" sz="6600" b="0" dirty="0">
              <a:solidFill>
                <a:srgbClr val="4B3081"/>
              </a:solidFill>
              <a:latin typeface="Encode Sans Normal ExtraBold" charset="0"/>
              <a:ea typeface="Encode Sans Normal ExtraBold" charset="0"/>
              <a:cs typeface="Encode Sans Normal ExtraBold" charset="0"/>
            </a:endParaRPr>
          </a:p>
        </p:txBody>
      </p:sp>
      <p:sp>
        <p:nvSpPr>
          <p:cNvPr id="9" name="Text Box 402"/>
          <p:cNvSpPr txBox="1">
            <a:spLocks noChangeArrowheads="1"/>
          </p:cNvSpPr>
          <p:nvPr/>
        </p:nvSpPr>
        <p:spPr bwMode="auto">
          <a:xfrm>
            <a:off x="1" y="2754560"/>
            <a:ext cx="26438296" cy="1200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lvl1pPr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1pPr>
            <a:lvl2pPr marL="742950" indent="-285750"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2pPr>
            <a:lvl3pPr marL="1143000" indent="-228600"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3pPr>
            <a:lvl4pPr marL="1600200" indent="-228600"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4pPr>
            <a:lvl5pPr marL="2057400" indent="-228600"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500" b="1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en-US" sz="4400" dirty="0">
                <a:solidFill>
                  <a:srgbClr val="434343"/>
                </a:solidFill>
                <a:latin typeface="Encode Sans Normal" charset="0"/>
                <a:ea typeface="Encode Sans Normal" charset="0"/>
                <a:cs typeface="Encode Sans Normal" charset="0"/>
              </a:rPr>
              <a:t>Anthony F. Cannistra</a:t>
            </a:r>
          </a:p>
          <a:p>
            <a:pPr algn="ctr">
              <a:lnSpc>
                <a:spcPct val="90000"/>
              </a:lnSpc>
            </a:pPr>
            <a:r>
              <a:rPr lang="en-US" altLang="en-US" sz="3600" dirty="0" err="1">
                <a:solidFill>
                  <a:srgbClr val="434343"/>
                </a:solidFill>
                <a:latin typeface="Courier New" charset="0"/>
                <a:ea typeface="Courier New" charset="0"/>
                <a:cs typeface="Courier New" charset="0"/>
              </a:rPr>
              <a:t>tonycan@uw.edu</a:t>
            </a:r>
            <a:endParaRPr lang="en-US" altLang="en-US" sz="3600" dirty="0">
              <a:solidFill>
                <a:srgbClr val="434343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6813" y="4182792"/>
            <a:ext cx="27976126" cy="4678204"/>
          </a:xfrm>
          <a:prstGeom prst="rect">
            <a:avLst/>
          </a:prstGeom>
          <a:ln w="25400">
            <a:gradFill flip="none" rotWithShape="1">
              <a:gsLst>
                <a:gs pos="100000">
                  <a:srgbClr val="4B3081"/>
                </a:gs>
                <a:gs pos="0">
                  <a:srgbClr val="B7A57A"/>
                </a:gs>
              </a:gsLst>
              <a:path path="circle">
                <a:fillToRect l="100000" t="100000"/>
              </a:path>
              <a:tileRect r="-100000" b="-100000"/>
            </a:gradFill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600" b="1" dirty="0">
                <a:latin typeface="Encode Sans Normal" charset="0"/>
                <a:ea typeface="Encode Sans Normal" charset="0"/>
                <a:cs typeface="Encode Sans Normal" charset="0"/>
              </a:rPr>
              <a:t>Motivation</a:t>
            </a:r>
            <a:r>
              <a:rPr lang="en-US" sz="3600" b="1" dirty="0">
                <a:latin typeface="Encode Sans Normal Light" charset="0"/>
                <a:ea typeface="Encode Sans Normal Light" charset="0"/>
                <a:cs typeface="Encode Sans Normal Light" charset="0"/>
              </a:rPr>
              <a:t>: </a:t>
            </a:r>
          </a:p>
          <a:p>
            <a:pPr marL="571500" indent="-5715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>
                <a:latin typeface="Encode Sans Normal Light" charset="0"/>
                <a:ea typeface="Encode Sans Normal Light" charset="0"/>
                <a:cs typeface="Encode Sans Normal Light" charset="0"/>
              </a:rPr>
              <a:t>For years, linear regression has been used by ecologists to study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and quantify observed </a:t>
            </a:r>
            <a:r>
              <a:rPr lang="en-US" sz="3200" dirty="0">
                <a:latin typeface="Encode Sans Normal Light" charset="0"/>
                <a:ea typeface="Encode Sans Normal Light" charset="0"/>
                <a:cs typeface="Encode Sans Normal Light" charset="0"/>
              </a:rPr>
              <a:t>ecological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relationships. </a:t>
            </a:r>
            <a:endParaRPr lang="en-US" sz="3200" dirty="0">
              <a:latin typeface="Encode Sans Normal Light" charset="0"/>
              <a:ea typeface="Encode Sans Normal Light" charset="0"/>
              <a:cs typeface="Encode Sans Normal Light" charset="0"/>
            </a:endParaRPr>
          </a:p>
          <a:p>
            <a:pPr marL="571500" indent="-5715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>
                <a:latin typeface="Encode Sans Normal Light" charset="0"/>
                <a:ea typeface="Encode Sans Normal Light" charset="0"/>
                <a:cs typeface="Encode Sans Normal Light" charset="0"/>
              </a:rPr>
              <a:t>These tools have been useful in understanding ecological mechanism, but our societal mandate to </a:t>
            </a:r>
            <a:r>
              <a:rPr lang="en-US" sz="3200" b="1" dirty="0">
                <a:latin typeface="Encode Sans Normal Light" charset="0"/>
                <a:ea typeface="Encode Sans Normal Light" charset="0"/>
                <a:cs typeface="Encode Sans Normal Light" charset="0"/>
              </a:rPr>
              <a:t>predict future ecological state </a:t>
            </a:r>
            <a:r>
              <a:rPr lang="en-US" sz="3200" dirty="0">
                <a:latin typeface="Encode Sans Normal Light" charset="0"/>
                <a:ea typeface="Encode Sans Normal Light" charset="0"/>
                <a:cs typeface="Encode Sans Normal Light" charset="0"/>
              </a:rPr>
              <a:t>requires models which offer more predictive power than a simple linear method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can (there’s reason to </a:t>
            </a:r>
            <a:r>
              <a:rPr lang="en-US" sz="3200" dirty="0" smtClean="0">
                <a:solidFill>
                  <a:schemeClr val="tx1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believe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many relationships are nonlinear).</a:t>
            </a:r>
            <a:endParaRPr lang="en-US" sz="3200" dirty="0">
              <a:latin typeface="Encode Sans Normal Light" charset="0"/>
              <a:ea typeface="Encode Sans Normal Light" charset="0"/>
              <a:cs typeface="Encode Sans Normal Light" charset="0"/>
            </a:endParaRPr>
          </a:p>
          <a:p>
            <a:pPr marL="571500" indent="-5715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>
                <a:latin typeface="Encode Sans Normal Light" charset="0"/>
                <a:ea typeface="Encode Sans Normal Light" charset="0"/>
                <a:cs typeface="Encode Sans Normal Light" charset="0"/>
              </a:rPr>
              <a:t>To maintain scientific and practical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credibility, these models must be at least to some extent </a:t>
            </a:r>
            <a:r>
              <a:rPr lang="en-US" sz="3200" i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interpretable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to both researchers and the users of their predictions. </a:t>
            </a:r>
          </a:p>
          <a:p>
            <a:pPr marL="571500" indent="-5715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>
                <a:latin typeface="Encode Sans Normal Light" charset="0"/>
                <a:ea typeface="Encode Sans Normal Light" charset="0"/>
                <a:cs typeface="Encode Sans Normal Light" charset="0"/>
              </a:rPr>
              <a:t>S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imple methods to capture the nonlinearities of many ecological relationships with provable properties are kernel regression and SVMs.</a:t>
            </a:r>
            <a:endParaRPr lang="en-US" sz="3200" dirty="0">
              <a:latin typeface="Encode Sans Normal Light" charset="0"/>
              <a:ea typeface="Encode Sans Normal Light" charset="0"/>
              <a:cs typeface="Encode Sans Normal Light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800" y="11038973"/>
            <a:ext cx="8829275" cy="8138160"/>
          </a:xfrm>
          <a:prstGeom prst="rect">
            <a:avLst/>
          </a:prstGeom>
          <a:ln w="25400">
            <a:gradFill flip="none" rotWithShape="1">
              <a:gsLst>
                <a:gs pos="100000">
                  <a:srgbClr val="4B3081"/>
                </a:gs>
                <a:gs pos="0">
                  <a:srgbClr val="B7A57A"/>
                </a:gs>
              </a:gsLst>
              <a:path path="circle">
                <a:fillToRect l="100000" t="100000"/>
              </a:path>
              <a:tileRect r="-100000" b="-100000"/>
            </a:gradFill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600" b="1" dirty="0" smtClean="0">
                <a:latin typeface="Encode Sans Normal" charset="0"/>
                <a:ea typeface="Encode Sans Normal" charset="0"/>
                <a:cs typeface="Encode Sans Normal" charset="0"/>
              </a:rPr>
              <a:t>Data</a:t>
            </a:r>
            <a:r>
              <a:rPr lang="en-US" sz="36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:</a:t>
            </a:r>
          </a:p>
          <a:p>
            <a:pPr marL="571500" indent="-571500">
              <a:lnSpc>
                <a:spcPts val="4800"/>
              </a:lnSpc>
              <a:buFont typeface="AppleColorEmoji" charset="0"/>
              <a:buChar char="🌿"/>
            </a:pPr>
            <a:r>
              <a:rPr lang="en-US" sz="3600" b="1" dirty="0" smtClean="0">
                <a:solidFill>
                  <a:schemeClr val="accent2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 </a:t>
            </a:r>
            <a:r>
              <a:rPr lang="en-US" sz="3200" b="1" dirty="0" err="1" smtClean="0">
                <a:solidFill>
                  <a:schemeClr val="accent2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Angert</a:t>
            </a:r>
            <a:r>
              <a:rPr lang="en-US" sz="3200" b="1" dirty="0" smtClean="0">
                <a:solidFill>
                  <a:schemeClr val="accent2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 et al. 2011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gathered </a:t>
            </a:r>
            <a:r>
              <a:rPr lang="en-US" sz="32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functional trait data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for Swiss alpine plants (</a:t>
            </a:r>
            <a:r>
              <a:rPr lang="en-US" sz="3200" i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N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= 133, </a:t>
            </a:r>
            <a:r>
              <a:rPr lang="en-US" sz="3200" b="1" dirty="0" err="1" smtClean="0">
                <a:solidFill>
                  <a:schemeClr val="accent2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Holzinger</a:t>
            </a:r>
            <a:r>
              <a:rPr lang="en-US" sz="3200" b="1" dirty="0" smtClean="0">
                <a:solidFill>
                  <a:schemeClr val="accent2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 et al. 2008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) and computed the </a:t>
            </a:r>
            <a:r>
              <a:rPr lang="en-US" sz="3200" i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observed elevational range shift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from historical records (</a:t>
            </a:r>
            <a:r>
              <a:rPr lang="en-US" sz="3200" dirty="0" err="1" smtClean="0">
                <a:latin typeface="Encode Sans Normal Light" charset="0"/>
                <a:ea typeface="Encode Sans Normal Light" charset="0"/>
                <a:cs typeface="Encode Sans Normal Light" charset="0"/>
              </a:rPr>
              <a:t>i.e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: how much has the maximum elevation at which these plants are observed shifted in the past century?). There are </a:t>
            </a:r>
            <a:r>
              <a:rPr lang="en-US" sz="3200" i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d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= 32 observed traits.</a:t>
            </a:r>
          </a:p>
          <a:p>
            <a:pPr marL="571500" indent="-5715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This is one of two datasets analyzed.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739423" y="11038987"/>
            <a:ext cx="9484242" cy="8138160"/>
          </a:xfrm>
          <a:prstGeom prst="rect">
            <a:avLst/>
          </a:prstGeom>
          <a:ln w="25400">
            <a:gradFill flip="none" rotWithShape="1">
              <a:gsLst>
                <a:gs pos="100000">
                  <a:srgbClr val="4B3081"/>
                </a:gs>
                <a:gs pos="0">
                  <a:srgbClr val="B7A57A"/>
                </a:gs>
              </a:gsLst>
              <a:path path="circle">
                <a:fillToRect l="100000" t="100000"/>
              </a:path>
              <a:tileRect r="-100000" b="-100000"/>
            </a:gradFill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600" b="1" dirty="0" smtClean="0">
                <a:latin typeface="Encode Sans Normal" charset="0"/>
                <a:ea typeface="Encode Sans Normal" charset="0"/>
                <a:cs typeface="Encode Sans Normal" charset="0"/>
              </a:rPr>
              <a:t>Methods</a:t>
            </a:r>
            <a:r>
              <a:rPr lang="en-US" sz="36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:</a:t>
            </a:r>
          </a:p>
          <a:p>
            <a:pPr marL="571500" indent="-5715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We compare </a:t>
            </a:r>
            <a:r>
              <a:rPr lang="en-US" sz="32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Ordinary Least Squares’ coefficient values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to :</a:t>
            </a:r>
          </a:p>
          <a:p>
            <a:pPr marL="2107692" lvl="1" indent="-5715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Kernel Regression (RBF, Polynomial) coefficients</a:t>
            </a:r>
          </a:p>
          <a:p>
            <a:pPr marL="2107692" lvl="1" indent="-5715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Ridge Regression coefficients</a:t>
            </a:r>
          </a:p>
          <a:p>
            <a:pPr marL="2107692" lvl="1" indent="-5715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Random Forest Gini Scores</a:t>
            </a:r>
          </a:p>
          <a:p>
            <a:pPr marL="2107692" lvl="1" indent="-571500">
              <a:lnSpc>
                <a:spcPts val="4800"/>
              </a:lnSpc>
              <a:buFont typeface="AppleColorEmoji" charset="0"/>
              <a:buChar char="🌿"/>
            </a:pPr>
            <a:r>
              <a:rPr lang="en-US" sz="32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Shapley Values</a:t>
            </a:r>
            <a:r>
              <a:rPr lang="en-US" sz="3200" b="1" baseline="300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1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for SVM (RBF, Polynomial)</a:t>
            </a:r>
          </a:p>
          <a:p>
            <a:endParaRPr lang="en-US" sz="2000" b="1" dirty="0" smtClean="0">
              <a:latin typeface="Encode Sans Normal Light" charset="0"/>
              <a:ea typeface="Encode Sans Normal Light" charset="0"/>
              <a:cs typeface="Encode Sans Normal Light" charset="0"/>
            </a:endParaRPr>
          </a:p>
          <a:p>
            <a:endParaRPr lang="en-US" sz="2000" b="1" dirty="0">
              <a:latin typeface="Encode Sans Normal Light" charset="0"/>
              <a:ea typeface="Encode Sans Normal Light" charset="0"/>
              <a:cs typeface="Encode Sans Normal Light" charset="0"/>
            </a:endParaRPr>
          </a:p>
          <a:p>
            <a:r>
              <a:rPr lang="en-US" sz="20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1:</a:t>
            </a:r>
            <a:r>
              <a:rPr lang="en-US" sz="20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The Shapley additive feature</a:t>
            </a:r>
          </a:p>
          <a:p>
            <a:r>
              <a:rPr lang="en-US" sz="20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importance measure, defined in </a:t>
            </a:r>
          </a:p>
          <a:p>
            <a:r>
              <a:rPr lang="en-US" sz="2000" b="1" dirty="0" smtClean="0">
                <a:solidFill>
                  <a:schemeClr val="accent2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Lundberg and Lee 2017</a:t>
            </a:r>
            <a:r>
              <a:rPr lang="en-US" sz="20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, from</a:t>
            </a:r>
          </a:p>
          <a:p>
            <a:r>
              <a:rPr lang="en-US" sz="20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cooperative game theory.</a:t>
            </a:r>
          </a:p>
          <a:p>
            <a:r>
              <a:rPr lang="en-US" sz="20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</a:t>
            </a:r>
            <a:endParaRPr lang="en-US" sz="2000" dirty="0">
              <a:solidFill>
                <a:schemeClr val="accent2"/>
              </a:solidFill>
              <a:latin typeface="Encode Sans Normal Light" charset="0"/>
              <a:ea typeface="Encode Sans Normal Light" charset="0"/>
              <a:cs typeface="Encode Sans Normal Light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9448013" y="11038994"/>
            <a:ext cx="9214926" cy="5293757"/>
          </a:xfrm>
          <a:prstGeom prst="rect">
            <a:avLst/>
          </a:prstGeom>
          <a:ln w="25400">
            <a:gradFill flip="none" rotWithShape="1">
              <a:gsLst>
                <a:gs pos="100000">
                  <a:srgbClr val="4B3081"/>
                </a:gs>
                <a:gs pos="0">
                  <a:srgbClr val="B7A57A"/>
                </a:gs>
              </a:gsLst>
              <a:path path="circle">
                <a:fillToRect l="100000" t="100000"/>
              </a:path>
              <a:tileRect r="-100000" b="-100000"/>
            </a:gradFill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600" b="1" dirty="0" smtClean="0">
                <a:latin typeface="Encode Sans Normal" charset="0"/>
                <a:ea typeface="Encode Sans Normal" charset="0"/>
                <a:cs typeface="Encode Sans Normal" charset="0"/>
              </a:rPr>
              <a:t>Implementation</a:t>
            </a:r>
            <a:r>
              <a:rPr lang="en-US" sz="36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: </a:t>
            </a:r>
          </a:p>
          <a:p>
            <a:pPr marL="457200" indent="-4572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We remove samples (i.e., plant species) which are missing any feature data, which brings us to </a:t>
            </a:r>
            <a:r>
              <a:rPr lang="en-US" sz="3200" i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N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= 20. </a:t>
            </a:r>
          </a:p>
          <a:p>
            <a:pPr marL="457200" indent="-4572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We one-hot encode categorical features, </a:t>
            </a:r>
            <a:r>
              <a:rPr lang="en-US" sz="3200" i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d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= 43. </a:t>
            </a:r>
          </a:p>
          <a:p>
            <a:pPr marL="457200" indent="-4572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We center the numeric features with 0 mean and unit variance for regression.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6813" y="9149776"/>
            <a:ext cx="27976126" cy="1600438"/>
          </a:xfrm>
          <a:prstGeom prst="rect">
            <a:avLst/>
          </a:prstGeom>
          <a:ln w="25400">
            <a:gradFill flip="none" rotWithShape="1">
              <a:gsLst>
                <a:gs pos="100000">
                  <a:srgbClr val="4B3081"/>
                </a:gs>
                <a:gs pos="0">
                  <a:srgbClr val="B7A57A"/>
                </a:gs>
              </a:gsLst>
              <a:path path="circle">
                <a:fillToRect l="100000" t="100000"/>
              </a:path>
              <a:tileRect r="-100000" b="-100000"/>
            </a:gradFill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600" b="1" dirty="0" smtClean="0">
                <a:latin typeface="Encode Sans Normal" charset="0"/>
                <a:ea typeface="Encode Sans Normal" charset="0"/>
                <a:cs typeface="Encode Sans Normal" charset="0"/>
              </a:rPr>
              <a:t>Key Question</a:t>
            </a:r>
            <a:r>
              <a:rPr lang="en-US" sz="36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: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What methods exist to extract variable importance from a non-linear regression, and how do the results therein compare to coefficients from a standard linear regression model?</a:t>
            </a:r>
            <a:r>
              <a:rPr lang="en-US" sz="3600" b="1" dirty="0">
                <a:latin typeface="Encode Sans Normal Light" charset="0"/>
                <a:ea typeface="Encode Sans Normal Light" charset="0"/>
                <a:cs typeface="Encode Sans Normal Light" charset="0"/>
              </a:rPr>
              <a:t> </a:t>
            </a:r>
            <a:r>
              <a:rPr lang="en-US" sz="32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Do the non-linear methods still capture theoretically-rigorous biology?</a:t>
            </a:r>
            <a:endParaRPr lang="en-US" sz="3600" b="1" dirty="0">
              <a:latin typeface="Encode Sans Normal Light" charset="0"/>
              <a:ea typeface="Encode Sans Normal Light" charset="0"/>
              <a:cs typeface="Encode Sans Normal Light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25289" y="17250594"/>
            <a:ext cx="4049942" cy="144279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7"/>
          <a:srcRect l="440" t="609" r="-440" b="429"/>
          <a:stretch/>
        </p:blipFill>
        <p:spPr>
          <a:xfrm>
            <a:off x="5400633" y="17333924"/>
            <a:ext cx="2663625" cy="175190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8"/>
          <a:srcRect t="-3126" b="-2112"/>
          <a:stretch/>
        </p:blipFill>
        <p:spPr>
          <a:xfrm>
            <a:off x="2313514" y="17304427"/>
            <a:ext cx="2516978" cy="1765886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9448013" y="16535502"/>
            <a:ext cx="9214926" cy="2651760"/>
          </a:xfrm>
          <a:prstGeom prst="rect">
            <a:avLst/>
          </a:prstGeom>
          <a:ln w="25400">
            <a:gradFill flip="none" rotWithShape="1">
              <a:gsLst>
                <a:gs pos="100000">
                  <a:srgbClr val="4B3081"/>
                </a:gs>
                <a:gs pos="0">
                  <a:srgbClr val="B7A57A"/>
                </a:gs>
              </a:gsLst>
              <a:path path="circle">
                <a:fillToRect l="100000" t="100000"/>
              </a:path>
              <a:tileRect r="-100000" b="-100000"/>
            </a:gradFill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r>
              <a:rPr lang="en-US" sz="1800" b="1" dirty="0" smtClean="0">
                <a:latin typeface="Encode Sans Normal" charset="0"/>
                <a:ea typeface="Encode Sans Normal" charset="0"/>
                <a:cs typeface="Encode Sans Normal" charset="0"/>
              </a:rPr>
              <a:t>References</a:t>
            </a:r>
            <a:r>
              <a:rPr lang="en-US" sz="18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:</a:t>
            </a:r>
          </a:p>
          <a:p>
            <a:r>
              <a:rPr lang="en-US" sz="1600" b="0" dirty="0" err="1" smtClean="0">
                <a:latin typeface="Encode Sans Normal" charset="0"/>
                <a:ea typeface="Encode Sans Normal" charset="0"/>
                <a:cs typeface="Encode Sans Normal" charset="0"/>
              </a:rPr>
              <a:t>Angert</a:t>
            </a:r>
            <a:r>
              <a:rPr lang="en-US" sz="1600" b="0" dirty="0" smtClean="0">
                <a:latin typeface="Encode Sans Normal" charset="0"/>
                <a:ea typeface="Encode Sans Normal" charset="0"/>
                <a:cs typeface="Encode Sans Normal" charset="0"/>
              </a:rPr>
              <a:t>, A. et al., 2011. “</a:t>
            </a:r>
            <a:r>
              <a:rPr lang="en-US" sz="1600" b="0" dirty="0" smtClean="0">
                <a:solidFill>
                  <a:srgbClr val="333333"/>
                </a:solidFill>
                <a:latin typeface="Encode Sans Normal" charset="0"/>
                <a:ea typeface="Encode Sans Normal" charset="0"/>
                <a:cs typeface="Encode Sans Normal" charset="0"/>
              </a:rPr>
              <a:t>Do species’ traits predict recent shifts at expanding range edges?” </a:t>
            </a:r>
            <a:r>
              <a:rPr lang="en-US" sz="1600" b="0" i="1" dirty="0" smtClean="0">
                <a:latin typeface="Encode Sans Normal" charset="0"/>
                <a:ea typeface="Encode Sans Normal" charset="0"/>
                <a:cs typeface="Encode Sans Normal" charset="0"/>
              </a:rPr>
              <a:t>Ecology Letters</a:t>
            </a:r>
            <a:r>
              <a:rPr lang="en-US" sz="1600" b="0" dirty="0" smtClean="0">
                <a:latin typeface="Encode Sans Normal" charset="0"/>
                <a:ea typeface="Encode Sans Normal" charset="0"/>
                <a:cs typeface="Encode Sans Normal" charset="0"/>
              </a:rPr>
              <a:t>, </a:t>
            </a:r>
            <a:r>
              <a:rPr lang="en-US" sz="1600" b="1" dirty="0" smtClean="0">
                <a:latin typeface="Encode Sans Normal" charset="0"/>
                <a:ea typeface="Encode Sans Normal" charset="0"/>
                <a:cs typeface="Encode Sans Normal" charset="0"/>
              </a:rPr>
              <a:t>14</a:t>
            </a:r>
            <a:r>
              <a:rPr lang="en-US" sz="1600" b="0" dirty="0" smtClean="0">
                <a:latin typeface="Encode Sans Normal" charset="0"/>
                <a:ea typeface="Encode Sans Normal" charset="0"/>
                <a:cs typeface="Encode Sans Normal" charset="0"/>
              </a:rPr>
              <a:t>: 677–689. </a:t>
            </a:r>
          </a:p>
          <a:p>
            <a:r>
              <a:rPr lang="en-US" sz="1600" b="0" i="0" dirty="0" err="1" smtClean="0">
                <a:solidFill>
                  <a:srgbClr val="333333"/>
                </a:solidFill>
                <a:effectLst/>
                <a:latin typeface="Encode Sans Normal" charset="0"/>
                <a:ea typeface="Encode Sans Normal" charset="0"/>
                <a:cs typeface="Encode Sans Normal" charset="0"/>
              </a:rPr>
              <a:t>Holzinger</a:t>
            </a:r>
            <a:r>
              <a:rPr lang="en-US" sz="1600" b="0" i="0" dirty="0" smtClean="0">
                <a:solidFill>
                  <a:srgbClr val="333333"/>
                </a:solidFill>
                <a:effectLst/>
                <a:latin typeface="Encode Sans Normal" charset="0"/>
                <a:ea typeface="Encode Sans Normal" charset="0"/>
                <a:cs typeface="Encode Sans Normal" charset="0"/>
              </a:rPr>
              <a:t>, B. et al., 2008. </a:t>
            </a:r>
            <a:r>
              <a:rPr lang="en-US" sz="1600" dirty="0" smtClean="0">
                <a:solidFill>
                  <a:srgbClr val="333333"/>
                </a:solidFill>
                <a:latin typeface="Encode Sans Normal" charset="0"/>
                <a:ea typeface="Encode Sans Normal" charset="0"/>
                <a:cs typeface="Encode Sans Normal" charset="0"/>
              </a:rPr>
              <a:t>”</a:t>
            </a:r>
            <a:r>
              <a:rPr lang="en-US" sz="1600" b="0" i="0" dirty="0" smtClean="0">
                <a:solidFill>
                  <a:srgbClr val="333333"/>
                </a:solidFill>
                <a:effectLst/>
                <a:latin typeface="Encode Sans Normal" charset="0"/>
                <a:ea typeface="Encode Sans Normal" charset="0"/>
                <a:cs typeface="Encode Sans Normal" charset="0"/>
              </a:rPr>
              <a:t>Changes in plant species richness over the last century in the eastern Swiss Alps: elevational gradient, bedrock effects and migration rates.” </a:t>
            </a:r>
            <a:r>
              <a:rPr lang="en-US" sz="1600" b="0" i="1" dirty="0" smtClean="0">
                <a:solidFill>
                  <a:srgbClr val="333333"/>
                </a:solidFill>
                <a:effectLst/>
                <a:latin typeface="Encode Sans Normal" charset="0"/>
                <a:ea typeface="Encode Sans Normal" charset="0"/>
                <a:cs typeface="Encode Sans Normal" charset="0"/>
              </a:rPr>
              <a:t>Plant Ecol.</a:t>
            </a:r>
            <a:r>
              <a:rPr lang="en-US" sz="1600" b="0" i="0" dirty="0" smtClean="0">
                <a:solidFill>
                  <a:srgbClr val="333333"/>
                </a:solidFill>
                <a:effectLst/>
                <a:latin typeface="Encode Sans Normal" charset="0"/>
                <a:ea typeface="Encode Sans Normal" charset="0"/>
                <a:cs typeface="Encode Sans Normal" charset="0"/>
              </a:rPr>
              <a:t>, </a:t>
            </a:r>
            <a:r>
              <a:rPr lang="en-US" sz="1600" b="1" i="0" dirty="0" smtClean="0">
                <a:solidFill>
                  <a:srgbClr val="333333"/>
                </a:solidFill>
                <a:effectLst/>
                <a:latin typeface="Encode Sans Normal" charset="0"/>
                <a:ea typeface="Encode Sans Normal" charset="0"/>
                <a:cs typeface="Encode Sans Normal" charset="0"/>
              </a:rPr>
              <a:t>195</a:t>
            </a:r>
            <a:r>
              <a:rPr lang="en-US" sz="1600" b="0" i="0" dirty="0" smtClean="0">
                <a:solidFill>
                  <a:srgbClr val="333333"/>
                </a:solidFill>
                <a:effectLst/>
                <a:latin typeface="Encode Sans Normal" charset="0"/>
                <a:ea typeface="Encode Sans Normal" charset="0"/>
                <a:cs typeface="Encode Sans Normal" charset="0"/>
              </a:rPr>
              <a:t>, 179–196.</a:t>
            </a:r>
          </a:p>
          <a:p>
            <a:r>
              <a:rPr lang="en-US" sz="1600" dirty="0" smtClean="0">
                <a:solidFill>
                  <a:srgbClr val="333333"/>
                </a:solidFill>
                <a:latin typeface="Encode Sans Normal" charset="0"/>
                <a:ea typeface="Encode Sans Normal" charset="0"/>
                <a:cs typeface="Encode Sans Normal" charset="0"/>
              </a:rPr>
              <a:t>Lundberg, S. and Lee, S., 2017. “A unified approach to interpreting model predictions” </a:t>
            </a:r>
            <a:r>
              <a:rPr lang="en-US" sz="1600" i="1" dirty="0" smtClean="0">
                <a:solidFill>
                  <a:srgbClr val="333333"/>
                </a:solidFill>
                <a:latin typeface="Encode Sans Normal" charset="0"/>
                <a:ea typeface="Encode Sans Normal" charset="0"/>
                <a:cs typeface="Encode Sans Normal" charset="0"/>
              </a:rPr>
              <a:t>NIPS 2017. </a:t>
            </a:r>
            <a:r>
              <a:rPr lang="nb-NO" sz="1600" i="1" dirty="0">
                <a:solidFill>
                  <a:srgbClr val="333333"/>
                </a:solidFill>
                <a:latin typeface="Encode Sans Normal" charset="0"/>
                <a:ea typeface="Encode Sans Normal" charset="0"/>
                <a:cs typeface="Encode Sans Normal" charset="0"/>
              </a:rPr>
              <a:t> </a:t>
            </a:r>
            <a:r>
              <a:rPr lang="nb-NO" sz="1600" i="1" dirty="0" smtClean="0">
                <a:solidFill>
                  <a:srgbClr val="333333"/>
                </a:solidFill>
                <a:latin typeface="Encode Sans Normal" charset="0"/>
                <a:ea typeface="Encode Sans Normal" charset="0"/>
                <a:cs typeface="Encode Sans Normal" charset="0"/>
              </a:rPr>
              <a:t>arXiv:1705.07874</a:t>
            </a:r>
            <a:endParaRPr lang="en-US" sz="1600" b="0" dirty="0" smtClean="0">
              <a:latin typeface="Encode Sans Normal" charset="0"/>
              <a:ea typeface="Encode Sans Normal" charset="0"/>
              <a:cs typeface="Encode Sans Normal" charset="0"/>
            </a:endParaRPr>
          </a:p>
          <a:p>
            <a:r>
              <a:rPr lang="en-US" sz="20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058919" y="19437152"/>
            <a:ext cx="16987573" cy="9343973"/>
          </a:xfrm>
          <a:prstGeom prst="rect">
            <a:avLst/>
          </a:prstGeom>
          <a:noFill/>
          <a:ln w="28575">
            <a:solidFill>
              <a:srgbClr val="4B30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685799" y="28818432"/>
            <a:ext cx="4250373" cy="677108"/>
          </a:xfrm>
          <a:prstGeom prst="rect">
            <a:avLst/>
          </a:prstGeom>
          <a:noFill/>
          <a:ln w="25400">
            <a:noFill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 algn="ctr"/>
            <a:r>
              <a:rPr lang="en-US" sz="2000" b="1" dirty="0" smtClean="0">
                <a:latin typeface="Encode Sans Normal" charset="0"/>
                <a:ea typeface="Encode Sans Normal" charset="0"/>
                <a:cs typeface="Encode Sans Normal" charset="0"/>
              </a:rPr>
              <a:t>OLS Coefficients</a:t>
            </a:r>
            <a:endParaRPr lang="en-US" sz="2000" b="1" dirty="0" smtClean="0">
              <a:latin typeface="Encode Sans Normal Light" charset="0"/>
              <a:ea typeface="Encode Sans Normal Light" charset="0"/>
              <a:cs typeface="Encode Sans Normal Light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388102" y="28837451"/>
            <a:ext cx="4266415" cy="677108"/>
          </a:xfrm>
          <a:prstGeom prst="rect">
            <a:avLst/>
          </a:prstGeom>
          <a:noFill/>
          <a:ln w="25400">
            <a:noFill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 algn="ctr"/>
            <a:r>
              <a:rPr lang="en-US" sz="2000" b="1" dirty="0" smtClean="0">
                <a:latin typeface="Encode Sans Normal" charset="0"/>
                <a:ea typeface="Encode Sans Normal" charset="0"/>
                <a:cs typeface="Encode Sans Normal" charset="0"/>
              </a:rPr>
              <a:t>Ridge Regression </a:t>
            </a:r>
            <a:r>
              <a:rPr lang="en-US" sz="2000" b="1" dirty="0" err="1" smtClean="0">
                <a:latin typeface="Encode Sans Normal" charset="0"/>
                <a:ea typeface="Encode Sans Normal" charset="0"/>
                <a:cs typeface="Encode Sans Normal" charset="0"/>
              </a:rPr>
              <a:t>Coefs</a:t>
            </a:r>
            <a:r>
              <a:rPr lang="en-US" sz="2000" b="1" dirty="0" smtClean="0">
                <a:latin typeface="Encode Sans Normal" charset="0"/>
                <a:ea typeface="Encode Sans Normal" charset="0"/>
                <a:cs typeface="Encode Sans Normal" charset="0"/>
              </a:rPr>
              <a:t>.</a:t>
            </a:r>
            <a:endParaRPr lang="en-US" sz="2000" b="1" dirty="0" smtClean="0">
              <a:latin typeface="Encode Sans Normal Light" charset="0"/>
              <a:ea typeface="Encode Sans Normal Light" charset="0"/>
              <a:cs typeface="Encode Sans Normal Light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44259" y="28836720"/>
            <a:ext cx="4060631" cy="677108"/>
          </a:xfrm>
          <a:prstGeom prst="rect">
            <a:avLst/>
          </a:prstGeom>
          <a:noFill/>
          <a:ln w="25400">
            <a:noFill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 algn="ctr"/>
            <a:r>
              <a:rPr lang="en-US" sz="2000" b="1" dirty="0" smtClean="0">
                <a:latin typeface="Encode Sans Normal" charset="0"/>
                <a:ea typeface="Encode Sans Normal" charset="0"/>
                <a:cs typeface="Encode Sans Normal" charset="0"/>
              </a:rPr>
              <a:t>Kernel Regression SHAP </a:t>
            </a:r>
            <a:endParaRPr lang="en-US" sz="2000" b="1" dirty="0" smtClean="0">
              <a:latin typeface="Encode Sans Normal Light" charset="0"/>
              <a:ea typeface="Encode Sans Normal Light" charset="0"/>
              <a:cs typeface="Encode Sans Normal Light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8104680" y="28781125"/>
            <a:ext cx="4096003" cy="677108"/>
          </a:xfrm>
          <a:prstGeom prst="rect">
            <a:avLst/>
          </a:prstGeom>
          <a:noFill/>
          <a:ln w="25400">
            <a:noFill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 algn="ctr"/>
            <a:r>
              <a:rPr lang="en-US" sz="2000" b="1" dirty="0" smtClean="0">
                <a:latin typeface="Encode Sans Normal" charset="0"/>
                <a:ea typeface="Encode Sans Normal" charset="0"/>
                <a:cs typeface="Encode Sans Normal" charset="0"/>
              </a:rPr>
              <a:t>Random Forest Gini Scores</a:t>
            </a:r>
            <a:endParaRPr lang="en-US" sz="2000" b="1" dirty="0" smtClean="0">
              <a:latin typeface="Encode Sans Normal Light" charset="0"/>
              <a:ea typeface="Encode Sans Normal Light" charset="0"/>
              <a:cs typeface="Encode Sans Normal Light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3904891" y="28836720"/>
            <a:ext cx="4254653" cy="677108"/>
          </a:xfrm>
          <a:prstGeom prst="rect">
            <a:avLst/>
          </a:prstGeom>
          <a:noFill/>
          <a:ln w="25400">
            <a:noFill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 algn="ctr"/>
            <a:r>
              <a:rPr lang="en-US" sz="2000" b="1" dirty="0" smtClean="0">
                <a:latin typeface="Encode Sans Normal" charset="0"/>
                <a:ea typeface="Encode Sans Normal" charset="0"/>
                <a:cs typeface="Encode Sans Normal" charset="0"/>
              </a:rPr>
              <a:t>SVM SHAP</a:t>
            </a:r>
            <a:endParaRPr lang="en-US" sz="2000" b="1" dirty="0" smtClean="0">
              <a:latin typeface="Encode Sans Normal Light" charset="0"/>
              <a:ea typeface="Encode Sans Normal Light" charset="0"/>
              <a:cs typeface="Encode Sans Normal Light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2153005" y="26272912"/>
            <a:ext cx="6680614" cy="984885"/>
          </a:xfrm>
          <a:prstGeom prst="rect">
            <a:avLst/>
          </a:prstGeom>
          <a:noFill/>
          <a:ln w="25400">
            <a:noFill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 algn="ctr"/>
            <a:r>
              <a:rPr lang="en-US" sz="2000" b="1" dirty="0" smtClean="0">
                <a:latin typeface="Encode Sans Normal" charset="0"/>
                <a:ea typeface="Encode Sans Normal" charset="0"/>
                <a:cs typeface="Encode Sans Normal" charset="0"/>
              </a:rPr>
              <a:t>Feature Importance Rank per Method, </a:t>
            </a:r>
            <a:r>
              <a:rPr lang="en-US" sz="2000" b="1" smtClean="0">
                <a:latin typeface="Encode Sans Normal" charset="0"/>
                <a:ea typeface="Encode Sans Normal" charset="0"/>
                <a:cs typeface="Encode Sans Normal" charset="0"/>
              </a:rPr>
              <a:t>and Averaged Across Methods.</a:t>
            </a:r>
            <a:endParaRPr lang="en-US" sz="2000" b="1" dirty="0" smtClean="0">
              <a:latin typeface="Encode Sans Normal Light" charset="0"/>
              <a:ea typeface="Encode Sans Normal Light" charset="0"/>
              <a:cs typeface="Encode Sans Normal Light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85799" y="29983900"/>
            <a:ext cx="27977140" cy="4678204"/>
          </a:xfrm>
          <a:prstGeom prst="rect">
            <a:avLst/>
          </a:prstGeom>
          <a:ln w="25400">
            <a:gradFill flip="none" rotWithShape="1">
              <a:gsLst>
                <a:gs pos="100000">
                  <a:srgbClr val="4B3081"/>
                </a:gs>
                <a:gs pos="0">
                  <a:srgbClr val="B7A57A"/>
                </a:gs>
              </a:gsLst>
              <a:path path="circle">
                <a:fillToRect l="100000" t="100000"/>
              </a:path>
              <a:tileRect r="-100000" b="-100000"/>
            </a:gradFill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0" tIns="182880" rIns="274320" bIns="182880" rtlCol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3600" b="1" dirty="0" smtClean="0">
                <a:latin typeface="Encode Sans Normal" charset="0"/>
                <a:ea typeface="Encode Sans Normal" charset="0"/>
                <a:cs typeface="Encode Sans Normal" charset="0"/>
              </a:rPr>
              <a:t>Results | Discussion </a:t>
            </a:r>
            <a:r>
              <a:rPr lang="en-US" sz="3600" b="1" dirty="0">
                <a:latin typeface="Encode Sans Normal" charset="0"/>
                <a:ea typeface="Encode Sans Normal" charset="0"/>
                <a:cs typeface="Encode Sans Normal" charset="0"/>
              </a:rPr>
              <a:t>|</a:t>
            </a:r>
            <a:r>
              <a:rPr lang="en-US" sz="3600" b="1" dirty="0" smtClean="0">
                <a:latin typeface="Encode Sans Normal" charset="0"/>
                <a:ea typeface="Encode Sans Normal" charset="0"/>
                <a:cs typeface="Encode Sans Normal" charset="0"/>
              </a:rPr>
              <a:t> Conclusions</a:t>
            </a:r>
            <a:r>
              <a:rPr lang="en-US" sz="3200" b="1" dirty="0" smtClean="0">
                <a:latin typeface="Encode Sans Normal" charset="0"/>
                <a:ea typeface="Encode Sans Normal" charset="0"/>
                <a:cs typeface="Encode Sans Normal" charset="0"/>
              </a:rPr>
              <a:t>:</a:t>
            </a:r>
          </a:p>
          <a:p>
            <a:pPr marL="457200" indent="-4572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Across these methods, </a:t>
            </a:r>
            <a:r>
              <a:rPr lang="en-US" sz="32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dispersal-related traits</a:t>
            </a:r>
            <a:r>
              <a:rPr lang="en-US" sz="3200" b="1" i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</a:t>
            </a:r>
            <a:r>
              <a:rPr lang="en-US" sz="3200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like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latest_seed_shed_mo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earliest_seed_shed_mo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} </a:t>
            </a:r>
            <a:r>
              <a:rPr lang="en-US" sz="3200" dirty="0" smtClean="0">
                <a:solidFill>
                  <a:prstClr val="black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consistently rank highest in importance across these methods, as measured by the absolute value of the coefficients. For all methods except for the Ridge and OLS, </a:t>
            </a:r>
            <a:r>
              <a:rPr lang="en-US" sz="2800" dirty="0" err="1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latest_seed_shed_mo</a:t>
            </a:r>
            <a:r>
              <a:rPr lang="en-US" sz="3200" dirty="0" smtClean="0">
                <a:solidFill>
                  <a:prstClr val="black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 </a:t>
            </a:r>
            <a:r>
              <a:rPr lang="en-US" sz="3200" dirty="0">
                <a:solidFill>
                  <a:prstClr val="black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across </a:t>
            </a:r>
            <a:r>
              <a:rPr lang="en-US" sz="3200" dirty="0" smtClean="0">
                <a:solidFill>
                  <a:prstClr val="black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was the variable with the highest importance.</a:t>
            </a:r>
          </a:p>
          <a:p>
            <a:pPr marL="457200" indent="-4572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 smtClean="0">
                <a:solidFill>
                  <a:prstClr val="black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These results are consistent with </a:t>
            </a:r>
            <a:r>
              <a:rPr lang="en-US" sz="3200" dirty="0" err="1" smtClean="0">
                <a:solidFill>
                  <a:prstClr val="black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Angert</a:t>
            </a:r>
            <a:r>
              <a:rPr lang="en-US" sz="3200" dirty="0" smtClean="0">
                <a:solidFill>
                  <a:prstClr val="black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 et al.’s 2011 analysis, wherein </a:t>
            </a:r>
            <a:r>
              <a:rPr lang="en-US" sz="3200" dirty="0" smtClean="0">
                <a:solidFill>
                  <a:srgbClr val="333333"/>
                </a:solidFill>
                <a:effectLst/>
                <a:latin typeface="Encode Sans Normal Light" charset="0"/>
                <a:ea typeface="Encode Sans Normal Light" charset="0"/>
                <a:cs typeface="Encode Sans Normal Light" charset="0"/>
              </a:rPr>
              <a:t>seed dispersal period duration was the most important predictor variable.</a:t>
            </a:r>
            <a:endParaRPr lang="en-US" sz="3200" dirty="0" smtClean="0">
              <a:solidFill>
                <a:prstClr val="black"/>
              </a:solidFill>
              <a:latin typeface="Encode Sans Normal Light" charset="0"/>
              <a:ea typeface="Encode Sans Normal Light" charset="0"/>
              <a:cs typeface="Encode Sans Normal Light" charset="0"/>
            </a:endParaRPr>
          </a:p>
          <a:p>
            <a:pPr marL="457200" indent="-457200">
              <a:lnSpc>
                <a:spcPts val="4800"/>
              </a:lnSpc>
              <a:buFont typeface="AppleColorEmoji" charset="0"/>
              <a:buChar char="🌿"/>
            </a:pPr>
            <a:r>
              <a:rPr lang="en-US" sz="3200" dirty="0" smtClean="0">
                <a:solidFill>
                  <a:prstClr val="black"/>
                </a:solidFill>
                <a:latin typeface="Encode Sans Normal Light" charset="0"/>
                <a:ea typeface="Encode Sans Normal Light" charset="0"/>
                <a:cs typeface="Encode Sans Normal Light" charset="0"/>
              </a:rPr>
              <a:t>This result indicates that the predictive performance gains (see MSE figure above) from the SVM/Kernel Ridge regression maintain their theoretical biological underpinnings while better representing nonlinearities in the relationship between species range shift and trait values.   </a:t>
            </a:r>
            <a:r>
              <a:rPr lang="en-US" sz="2000" b="1" dirty="0" smtClean="0">
                <a:latin typeface="Encode Sans Normal Light" charset="0"/>
                <a:ea typeface="Encode Sans Normal Light" charset="0"/>
                <a:cs typeface="Encode Sans Normal Light" charset="0"/>
              </a:rPr>
              <a:t> </a:t>
            </a: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8191" y="19478732"/>
            <a:ext cx="4231459" cy="930239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03888" y="19478732"/>
            <a:ext cx="4203160" cy="9240178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31027" y="19459906"/>
            <a:ext cx="4240023" cy="9321219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846373" y="19536351"/>
            <a:ext cx="4200119" cy="9096089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3727047" y="19478732"/>
            <a:ext cx="4181723" cy="9193053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2229162" y="19423148"/>
            <a:ext cx="6433777" cy="6955859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3008929" y="27285427"/>
            <a:ext cx="4968766" cy="261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 w="25400">
          <a:gradFill flip="none" rotWithShape="1">
            <a:gsLst>
              <a:gs pos="100000">
                <a:srgbClr val="4B3081"/>
              </a:gs>
              <a:gs pos="0">
                <a:srgbClr val="B7A57A"/>
              </a:gs>
            </a:gsLst>
            <a:path path="circle">
              <a:fillToRect l="100000" t="100000"/>
            </a:path>
            <a:tileRect r="-100000" b="-100000"/>
          </a:gradFill>
          <a:miter lim="800000"/>
        </a:ln>
      </a:spPr>
      <a:bodyPr wrap="square" lIns="274320" tIns="182880" rIns="274320" bIns="182880" rtlCol="0">
        <a:spAutoFit/>
      </a:bodyPr>
      <a:lstStyle>
        <a:defPPr>
          <a:lnSpc>
            <a:spcPts val="4800"/>
          </a:lnSpc>
          <a:defRPr sz="3600" b="1" dirty="0" smtClean="0">
            <a:latin typeface="Encode Sans Normal" charset="0"/>
            <a:ea typeface="Encode Sans Normal" charset="0"/>
            <a:cs typeface="Encode Sans Normal" charset="0"/>
          </a:defRPr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4753</TotalTime>
  <Words>545</Words>
  <Application>Microsoft Macintosh PowerPoint</Application>
  <PresentationFormat>Custom</PresentationFormat>
  <Paragraphs>47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AppleColorEmoji</vt:lpstr>
      <vt:lpstr>Calibri</vt:lpstr>
      <vt:lpstr>Calibri Light</vt:lpstr>
      <vt:lpstr>Consolas</vt:lpstr>
      <vt:lpstr>Courier New</vt:lpstr>
      <vt:lpstr>Encode Sans Normal</vt:lpstr>
      <vt:lpstr>Encode Sans Normal ExtraBold</vt:lpstr>
      <vt:lpstr>Encode Sans Normal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F. Cannistra</dc:creator>
  <cp:lastModifiedBy>Anthony F. Cannistra</cp:lastModifiedBy>
  <cp:revision>37</cp:revision>
  <cp:lastPrinted>2017-12-06T19:47:25Z</cp:lastPrinted>
  <dcterms:created xsi:type="dcterms:W3CDTF">2017-12-04T17:13:12Z</dcterms:created>
  <dcterms:modified xsi:type="dcterms:W3CDTF">2017-12-08T00:26:28Z</dcterms:modified>
</cp:coreProperties>
</file>

<file path=docProps/thumbnail.jpeg>
</file>